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57"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3" d="100"/>
          <a:sy n="53" d="100"/>
        </p:scale>
        <p:origin x="-1770" y="-3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28635C-5286-4243-8529-6E4D2107A8A7}" type="datetimeFigureOut">
              <a:rPr lang="en-US" smtClean="0"/>
              <a:t>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28635C-5286-4243-8529-6E4D2107A8A7}" type="datetimeFigureOut">
              <a:rPr lang="en-US" smtClean="0"/>
              <a:t>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28635C-5286-4243-8529-6E4D2107A8A7}" type="datetimeFigureOut">
              <a:rPr lang="en-US" smtClean="0"/>
              <a:t>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28635C-5286-4243-8529-6E4D2107A8A7}" type="datetimeFigureOut">
              <a:rPr lang="en-US" smtClean="0"/>
              <a:t>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28635C-5286-4243-8529-6E4D2107A8A7}" type="datetimeFigureOut">
              <a:rPr lang="en-US" smtClean="0"/>
              <a:t>2/18/2013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28635C-5286-4243-8529-6E4D2107A8A7}" type="datetimeFigureOut">
              <a:rPr lang="en-US" smtClean="0"/>
              <a:t>2/18/2013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28635C-5286-4243-8529-6E4D2107A8A7}" type="datetimeFigureOut">
              <a:rPr lang="en-US" smtClean="0"/>
              <a:t>2/18/2013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28635C-5286-4243-8529-6E4D2107A8A7}" type="datetimeFigureOut">
              <a:rPr lang="en-US" smtClean="0"/>
              <a:t>2/18/2013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28635C-5286-4243-8529-6E4D2107A8A7}" type="datetimeFigureOut">
              <a:rPr lang="en-US" smtClean="0"/>
              <a:t>2/18/2013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8635C-5286-4243-8529-6E4D2107A8A7}" type="datetimeFigureOut">
              <a:rPr lang="en-US" smtClean="0"/>
              <a:t>2/18/2013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8635C-5286-4243-8529-6E4D2107A8A7}" type="datetimeFigureOut">
              <a:rPr lang="en-US" smtClean="0"/>
              <a:t>2/18/2013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AB8E58-9E7B-4596-9AC9-B28135E31E2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28635C-5286-4243-8529-6E4D2107A8A7}" type="datetimeFigureOut">
              <a:rPr lang="en-US" smtClean="0"/>
              <a:t>2/18/2013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B8E58-9E7B-4596-9AC9-B28135E31E2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Company of Wolves”</a:t>
            </a:r>
            <a:endParaRPr lang="en-US" dirty="0"/>
          </a:p>
        </p:txBody>
      </p:sp>
      <p:sp>
        <p:nvSpPr>
          <p:cNvPr id="3" name="Subtitle 2"/>
          <p:cNvSpPr>
            <a:spLocks noGrp="1"/>
          </p:cNvSpPr>
          <p:nvPr>
            <p:ph type="subTitle" idx="1"/>
          </p:nvPr>
        </p:nvSpPr>
        <p:spPr/>
        <p:txBody>
          <a:bodyPr/>
          <a:lstStyle/>
          <a:p>
            <a:r>
              <a:rPr lang="en-US" smtClean="0"/>
              <a:t>Class </a:t>
            </a:r>
            <a:r>
              <a:rPr lang="en-US" dirty="0"/>
              <a:t>D</a:t>
            </a:r>
            <a:r>
              <a:rPr lang="en-US" smtClean="0"/>
              <a:t>iscussion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229600" cy="1143000"/>
          </a:xfrm>
        </p:spPr>
        <p:txBody>
          <a:bodyPr>
            <a:normAutofit fontScale="90000"/>
          </a:bodyPr>
          <a:lstStyle/>
          <a:p>
            <a:r>
              <a:rPr lang="en-US" b="1" dirty="0" smtClean="0"/>
              <a:t>Remember critical reading process</a:t>
            </a:r>
            <a:r>
              <a:rPr lang="en-US" dirty="0" smtClean="0"/>
              <a:t>:</a:t>
            </a:r>
            <a:endParaRPr lang="en-US" dirty="0"/>
          </a:p>
        </p:txBody>
      </p:sp>
      <p:sp>
        <p:nvSpPr>
          <p:cNvPr id="3" name="TextBox 2"/>
          <p:cNvSpPr txBox="1"/>
          <p:nvPr/>
        </p:nvSpPr>
        <p:spPr>
          <a:xfrm>
            <a:off x="448234" y="990600"/>
            <a:ext cx="8695765" cy="4832092"/>
          </a:xfrm>
          <a:prstGeom prst="rect">
            <a:avLst/>
          </a:prstGeom>
          <a:noFill/>
        </p:spPr>
        <p:txBody>
          <a:bodyPr wrap="square" rtlCol="0">
            <a:spAutoFit/>
          </a:bodyPr>
          <a:lstStyle/>
          <a:p>
            <a:r>
              <a:rPr lang="en-US" sz="2800" b="1" dirty="0" smtClean="0"/>
              <a:t>Think about:</a:t>
            </a:r>
          </a:p>
          <a:p>
            <a:r>
              <a:rPr lang="en-US" sz="2800" b="1" dirty="0" smtClean="0"/>
              <a:t>   </a:t>
            </a:r>
            <a:endParaRPr lang="en-US" sz="2800" b="1" dirty="0"/>
          </a:p>
          <a:p>
            <a:r>
              <a:rPr lang="en-US" sz="2800" b="1" u="sng" dirty="0" smtClean="0"/>
              <a:t>Author:</a:t>
            </a:r>
            <a:r>
              <a:rPr lang="en-US" sz="2800" b="1" dirty="0" smtClean="0"/>
              <a:t>  Angela Carter- </a:t>
            </a:r>
            <a:r>
              <a:rPr lang="en-US" sz="2800" dirty="0" smtClean="0"/>
              <a:t>Who is she?  Why did she write this story?  What other works did she write?</a:t>
            </a:r>
          </a:p>
          <a:p>
            <a:endParaRPr lang="en-US" sz="2800" b="1" dirty="0"/>
          </a:p>
          <a:p>
            <a:r>
              <a:rPr lang="en-US" sz="2800" b="1" u="sng" dirty="0" smtClean="0"/>
              <a:t>Text</a:t>
            </a:r>
            <a:r>
              <a:rPr lang="en-US" sz="2800" b="1" dirty="0" smtClean="0"/>
              <a:t>:  </a:t>
            </a:r>
            <a:r>
              <a:rPr lang="en-US" sz="2800" dirty="0" smtClean="0"/>
              <a:t>What kind of story is this?  When and where was it published? How has the text changed?</a:t>
            </a:r>
            <a:endParaRPr lang="en-US" sz="2800" b="1" dirty="0" smtClean="0"/>
          </a:p>
          <a:p>
            <a:endParaRPr lang="en-US" sz="2800" b="1" dirty="0"/>
          </a:p>
          <a:p>
            <a:r>
              <a:rPr lang="en-US" sz="2800" b="1" u="sng" dirty="0" smtClean="0"/>
              <a:t>Audience</a:t>
            </a:r>
            <a:r>
              <a:rPr lang="en-US" sz="2800" b="1" dirty="0" smtClean="0"/>
              <a:t>:  </a:t>
            </a:r>
            <a:r>
              <a:rPr lang="en-US" sz="2800" dirty="0" smtClean="0"/>
              <a:t>Who is Carter’s target audience?  What do Carter’s readers know about her and her work?  What do Carter’s readers expect from her work?    </a:t>
            </a:r>
            <a:endParaRPr lang="en-US" dirty="0"/>
          </a:p>
        </p:txBody>
      </p:sp>
    </p:spTree>
    <p:extLst>
      <p:ext uri="{BB962C8B-B14F-4D97-AF65-F5344CB8AC3E}">
        <p14:creationId xmlns:p14="http://schemas.microsoft.com/office/powerpoint/2010/main" val="828242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reading, continued:</a:t>
            </a:r>
            <a:endParaRPr lang="en-US" dirty="0"/>
          </a:p>
        </p:txBody>
      </p:sp>
      <p:sp>
        <p:nvSpPr>
          <p:cNvPr id="3" name="TextBox 2"/>
          <p:cNvSpPr txBox="1"/>
          <p:nvPr/>
        </p:nvSpPr>
        <p:spPr>
          <a:xfrm>
            <a:off x="519953" y="1371600"/>
            <a:ext cx="7772400" cy="4678204"/>
          </a:xfrm>
          <a:prstGeom prst="rect">
            <a:avLst/>
          </a:prstGeom>
          <a:noFill/>
        </p:spPr>
        <p:txBody>
          <a:bodyPr wrap="square" rtlCol="0">
            <a:spAutoFit/>
          </a:bodyPr>
          <a:lstStyle/>
          <a:p>
            <a:r>
              <a:rPr lang="en-US" sz="2800" b="1" dirty="0" smtClean="0"/>
              <a:t>Reflect on your information about the author, the text, and the audience:</a:t>
            </a:r>
          </a:p>
          <a:p>
            <a:endParaRPr lang="en-US" sz="2800" b="1" dirty="0"/>
          </a:p>
          <a:p>
            <a:pPr marL="342900" indent="-342900">
              <a:buFont typeface="+mj-lt"/>
              <a:buAutoNum type="arabicPeriod"/>
            </a:pPr>
            <a:r>
              <a:rPr lang="en-US" sz="2800" b="1" dirty="0" smtClean="0"/>
              <a:t>Are you reading the text (story) in the same format as it was originally published?</a:t>
            </a:r>
          </a:p>
          <a:p>
            <a:pPr marL="342900" indent="-342900">
              <a:buFont typeface="+mj-lt"/>
              <a:buAutoNum type="arabicPeriod"/>
            </a:pPr>
            <a:r>
              <a:rPr lang="en-US" sz="2800" b="1" dirty="0" smtClean="0"/>
              <a:t>Are you reading the story in same time period as when it was originally published? </a:t>
            </a:r>
          </a:p>
          <a:p>
            <a:pPr marL="342900" indent="-342900">
              <a:buFont typeface="+mj-lt"/>
              <a:buAutoNum type="arabicPeriod"/>
            </a:pPr>
            <a:r>
              <a:rPr lang="en-US" sz="2800" b="1" dirty="0" smtClean="0"/>
              <a:t>Are you a member of Carter’s “target audience”?</a:t>
            </a:r>
          </a:p>
          <a:p>
            <a:pPr marL="342900" indent="-342900">
              <a:buFont typeface="+mj-lt"/>
              <a:buAutoNum type="arabicPeriod"/>
            </a:pPr>
            <a:r>
              <a:rPr lang="en-US" sz="2800" b="1" dirty="0" smtClean="0"/>
              <a:t>How do the answers to 1-2-3 affect how you interpret the story?   </a:t>
            </a:r>
          </a:p>
          <a:p>
            <a:pPr marL="285750" indent="-285750">
              <a:buFont typeface="Arial" pitchFamily="34" charset="0"/>
              <a:buChar char="•"/>
            </a:pPr>
            <a:endParaRPr lang="en-US" b="1" dirty="0"/>
          </a:p>
        </p:txBody>
      </p:sp>
    </p:spTree>
    <p:extLst>
      <p:ext uri="{BB962C8B-B14F-4D97-AF65-F5344CB8AC3E}">
        <p14:creationId xmlns:p14="http://schemas.microsoft.com/office/powerpoint/2010/main" val="1543942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After reading “The Company of Wolves”  by Angela Carter</a:t>
            </a:r>
            <a:endParaRPr lang="en-US" dirty="0"/>
          </a:p>
        </p:txBody>
      </p:sp>
      <p:sp>
        <p:nvSpPr>
          <p:cNvPr id="3" name="TextBox 2"/>
          <p:cNvSpPr txBox="1"/>
          <p:nvPr/>
        </p:nvSpPr>
        <p:spPr>
          <a:xfrm>
            <a:off x="533400" y="1524000"/>
            <a:ext cx="8001000" cy="5293757"/>
          </a:xfrm>
          <a:prstGeom prst="rect">
            <a:avLst/>
          </a:prstGeom>
          <a:noFill/>
        </p:spPr>
        <p:txBody>
          <a:bodyPr wrap="square" rtlCol="0">
            <a:spAutoFit/>
          </a:bodyPr>
          <a:lstStyle/>
          <a:p>
            <a:r>
              <a:rPr lang="en-US" dirty="0"/>
              <a:t>5</a:t>
            </a:r>
            <a:r>
              <a:rPr lang="en-US" sz="2000" dirty="0" smtClean="0"/>
              <a:t>. </a:t>
            </a:r>
            <a:r>
              <a:rPr lang="en-US" sz="2000" dirty="0" smtClean="0"/>
              <a:t>Analyze “The Company of Wolves” narrative structure.  Make a plot chart as you did for Charles </a:t>
            </a:r>
            <a:r>
              <a:rPr lang="en-US" sz="2000" dirty="0"/>
              <a:t>P</a:t>
            </a:r>
            <a:r>
              <a:rPr lang="en-US" sz="2000" dirty="0" smtClean="0"/>
              <a:t>errault’s “Little Red Riding Hood.”   Compare and contrast the two stories.  How are they similar?  In what ways are they different?  Which structure is more effective?  Explain.</a:t>
            </a:r>
          </a:p>
          <a:p>
            <a:endParaRPr lang="en-US" sz="2000" dirty="0"/>
          </a:p>
          <a:p>
            <a:r>
              <a:rPr lang="en-US" sz="2000" dirty="0"/>
              <a:t>6</a:t>
            </a:r>
            <a:r>
              <a:rPr lang="en-US" sz="2000" dirty="0" smtClean="0"/>
              <a:t>. </a:t>
            </a:r>
            <a:r>
              <a:rPr lang="en-US" sz="2000" dirty="0" smtClean="0"/>
              <a:t>Carter’s story is broken into two sections.  What is the purpose of this division. How are the two parts different from one another?  Would the story be as effective without the first part?  What does the first section add to the story?  Do you think the first section is integral to the meaning of the story as a whole?  Explain.</a:t>
            </a:r>
          </a:p>
          <a:p>
            <a:endParaRPr lang="en-US" sz="2000" dirty="0"/>
          </a:p>
          <a:p>
            <a:r>
              <a:rPr lang="en-US" sz="2000" dirty="0"/>
              <a:t>7</a:t>
            </a:r>
            <a:r>
              <a:rPr lang="en-US" sz="2000" dirty="0" smtClean="0"/>
              <a:t>. </a:t>
            </a:r>
            <a:r>
              <a:rPr lang="en-US" sz="2000" dirty="0" smtClean="0"/>
              <a:t>Angela Carter was translating Perrault’s fairy tales when she was writing “The Company of Wolves” and other stories in her collection </a:t>
            </a:r>
            <a:r>
              <a:rPr lang="en-US" sz="2000" i="1" dirty="0" smtClean="0"/>
              <a:t>The Bloody Chamber, </a:t>
            </a:r>
            <a:r>
              <a:rPr lang="en-US" sz="2000" dirty="0" smtClean="0"/>
              <a:t>published in 1979 in London. Do you think Carter changes the story radically, or is she only making more explicit what is already present in Perrault’s version?  Explain.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After </a:t>
            </a:r>
            <a:r>
              <a:rPr lang="en-US" dirty="0" smtClean="0"/>
              <a:t>Reading </a:t>
            </a:r>
            <a:r>
              <a:rPr lang="en-US" dirty="0" smtClean="0"/>
              <a:t>“The Company of Wolves”  by Angela Carter</a:t>
            </a:r>
            <a:endParaRPr lang="en-US" dirty="0"/>
          </a:p>
        </p:txBody>
      </p:sp>
      <p:sp>
        <p:nvSpPr>
          <p:cNvPr id="3" name="TextBox 2"/>
          <p:cNvSpPr txBox="1"/>
          <p:nvPr/>
        </p:nvSpPr>
        <p:spPr>
          <a:xfrm>
            <a:off x="533400" y="1676400"/>
            <a:ext cx="8001000" cy="4893647"/>
          </a:xfrm>
          <a:prstGeom prst="rect">
            <a:avLst/>
          </a:prstGeom>
          <a:noFill/>
        </p:spPr>
        <p:txBody>
          <a:bodyPr wrap="square" rtlCol="0">
            <a:spAutoFit/>
          </a:bodyPr>
          <a:lstStyle/>
          <a:p>
            <a:r>
              <a:rPr lang="en-US" sz="2400" b="1" dirty="0" smtClean="0"/>
              <a:t>Reflect on the story</a:t>
            </a:r>
            <a:r>
              <a:rPr lang="en-US" sz="2400" dirty="0" smtClean="0"/>
              <a:t>.  </a:t>
            </a:r>
          </a:p>
          <a:p>
            <a:pPr marL="457200" indent="-457200">
              <a:buAutoNum type="arabicPeriod" startAt="8"/>
            </a:pPr>
            <a:r>
              <a:rPr lang="en-US" sz="2400" dirty="0" smtClean="0"/>
              <a:t>Feminism is a movement to validate and value women’s experience and lives in societies which subordinate and value women less than men.  Do you think Carter’s story is  </a:t>
            </a:r>
            <a:r>
              <a:rPr lang="en-US" sz="2800" dirty="0" smtClean="0"/>
              <a:t>a feminist story?  </a:t>
            </a:r>
            <a:r>
              <a:rPr lang="en-US" sz="2400" dirty="0" smtClean="0"/>
              <a:t>Explain who or why not, providing details from the story.  </a:t>
            </a:r>
          </a:p>
          <a:p>
            <a:pPr marL="457200" indent="-457200">
              <a:buAutoNum type="arabicPeriod" startAt="8"/>
            </a:pPr>
            <a:r>
              <a:rPr lang="en-US" sz="2400" dirty="0" smtClean="0"/>
              <a:t>Examine one literary element in Carter’s story: symbol, imagery, motif, foil character, foreshadowing, setting, or narrative voice and explain how Carter uses this element to better convey her message or engage a </a:t>
            </a:r>
            <a:r>
              <a:rPr lang="en-US" sz="2400" dirty="0" smtClean="0"/>
              <a:t>specific </a:t>
            </a:r>
            <a:r>
              <a:rPr lang="en-US" sz="2400" dirty="0" smtClean="0"/>
              <a:t>theme.  </a:t>
            </a:r>
            <a:r>
              <a:rPr lang="en-US" sz="2400" dirty="0" smtClean="0"/>
              <a:t>Be sure to identify the theme, and describe and explain how the literary element connects to this theme.  </a:t>
            </a:r>
            <a:endParaRPr lang="en-US" sz="2400" dirty="0" smtClean="0"/>
          </a:p>
          <a:p>
            <a:endParaRPr lang="en-US" sz="2000" dirty="0"/>
          </a:p>
        </p:txBody>
      </p:sp>
    </p:spTree>
    <p:extLst>
      <p:ext uri="{BB962C8B-B14F-4D97-AF65-F5344CB8AC3E}">
        <p14:creationId xmlns:p14="http://schemas.microsoft.com/office/powerpoint/2010/main" val="32452809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TotalTime>
  <Words>485</Words>
  <Application>Microsoft Office PowerPoint</Application>
  <PresentationFormat>On-screen Show (4:3)</PresentationFormat>
  <Paragraphs>27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“The Company of Wolves”</vt:lpstr>
      <vt:lpstr>Remember critical reading process:</vt:lpstr>
      <vt:lpstr>Critical reading, continued:</vt:lpstr>
      <vt:lpstr>After reading “The Company of Wolves”  by Angela Carter</vt:lpstr>
      <vt:lpstr>After Reading “The Company of Wolves”  by Angela Carter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Company of Wolves”</dc:title>
  <dc:creator>Jose</dc:creator>
  <cp:lastModifiedBy>Sally A. Everson</cp:lastModifiedBy>
  <cp:revision>12</cp:revision>
  <dcterms:created xsi:type="dcterms:W3CDTF">2011-10-06T03:10:25Z</dcterms:created>
  <dcterms:modified xsi:type="dcterms:W3CDTF">2013-02-19T03:04:02Z</dcterms:modified>
</cp:coreProperties>
</file>